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</p:sldIdLst>
  <p:sldSz cy="6858000" cx="12192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Tahoma"/>
      <p:regular r:id="rId28"/>
      <p:bold r:id="rId29"/>
    </p:embeddedFont>
    <p:embeddedFont>
      <p:font typeface="Quattrocento Sans"/>
      <p:regular r:id="rId30"/>
      <p:bold r:id="rId31"/>
      <p:italic r:id="rId32"/>
      <p:boldItalic r:id="rId33"/>
    </p:embeddedFont>
    <p:embeddedFont>
      <p:font typeface="Helvetica Neue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8" roundtripDataSignature="AMtx7mhO1QV9YV8hcAoW5PFKfUDXybX0f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92CE6589-B584-430E-BCD7-8B002130F9EF}">
  <a:tblStyle styleId="{92CE6589-B584-430E-BCD7-8B002130F9EF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font" Target="fonts/Roboto-regular.fntdata"/><Relationship Id="rId23" Type="http://schemas.openxmlformats.org/officeDocument/2006/relationships/slide" Target="slides/slide18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Tahoma-regular.fntdata"/><Relationship Id="rId27" Type="http://schemas.openxmlformats.org/officeDocument/2006/relationships/font" Target="fonts/Roboto-boldItalic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Tahoma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bold.fntdata"/><Relationship Id="rId30" Type="http://schemas.openxmlformats.org/officeDocument/2006/relationships/font" Target="fonts/QuattrocentoSans-regular.fntdata"/><Relationship Id="rId11" Type="http://schemas.openxmlformats.org/officeDocument/2006/relationships/slide" Target="slides/slide6.xml"/><Relationship Id="rId33" Type="http://schemas.openxmlformats.org/officeDocument/2006/relationships/font" Target="fonts/QuattrocentoSans-boldItalic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italic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.fntdata"/><Relationship Id="rId12" Type="http://schemas.openxmlformats.org/officeDocument/2006/relationships/slide" Target="slides/slide7.xml"/><Relationship Id="rId34" Type="http://schemas.openxmlformats.org/officeDocument/2006/relationships/font" Target="fonts/HelveticaNeue-regular.fntdata"/><Relationship Id="rId15" Type="http://schemas.openxmlformats.org/officeDocument/2006/relationships/slide" Target="slides/slide10.xml"/><Relationship Id="rId37" Type="http://schemas.openxmlformats.org/officeDocument/2006/relationships/font" Target="fonts/HelveticaNeue-boldItalic.fntdata"/><Relationship Id="rId14" Type="http://schemas.openxmlformats.org/officeDocument/2006/relationships/slide" Target="slides/slide9.xml"/><Relationship Id="rId36" Type="http://schemas.openxmlformats.org/officeDocument/2006/relationships/font" Target="fonts/HelveticaNeue-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38" Type="http://customschemas.google.com/relationships/presentationmetadata" Target="meta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2.png>
</file>

<file path=ppt/media/image13.jp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57f78c537_0_2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7" name="Google Shape;117;g3757f78c537_0_2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g37b5ff0aa2f_0_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6" name="Google Shape;126;g37b5ff0aa2f_0_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3757f78c537_0_2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2" name="Google Shape;132;g3757f78c537_0_2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8" name="Google Shape;138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9" name="Google Shape;139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8" name="Google Shape;148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49" name="Google Shape;149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5" name="Google Shape;165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6" name="Google Shape;166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4" name="Google Shape;174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0" name="Google Shape;180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1" name="Google Shape;181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0" name="Google Shape;190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757f78c537_0_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3757f78c537_0_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57f78c537_0_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g3757f78c537_0_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3" name="Google Shape;103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3757f78c537_0_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1" name="Google Shape;111;g3757f78c537_0_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1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1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1" title="2020-FPTPolytechic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6060125"/>
            <a:ext cx="1650226" cy="72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5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7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8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8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8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2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png"/><Relationship Id="rId4" Type="http://schemas.openxmlformats.org/officeDocument/2006/relationships/image" Target="../media/image19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5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4.jpg"/><Relationship Id="rId4" Type="http://schemas.openxmlformats.org/officeDocument/2006/relationships/image" Target="../media/image13.jpg"/><Relationship Id="rId5" Type="http://schemas.openxmlformats.org/officeDocument/2006/relationships/image" Target="../media/image16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5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5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8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7.png"/><Relationship Id="rId5" Type="http://schemas.openxmlformats.org/officeDocument/2006/relationships/image" Target="../media/image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type="title"/>
          </p:nvPr>
        </p:nvSpPr>
        <p:spPr>
          <a:xfrm>
            <a:off x="406400" y="1513840"/>
            <a:ext cx="11379300" cy="14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2800">
                <a:solidFill>
                  <a:srgbClr val="285D23"/>
                </a:solidFill>
              </a:rPr>
              <a:t>5</a:t>
            </a: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- Phần </a:t>
            </a:r>
            <a:r>
              <a:rPr b="1" lang="en-US" sz="2800">
                <a:solidFill>
                  <a:srgbClr val="285D23"/>
                </a:solidFill>
              </a:rPr>
              <a:t>1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lang="en-US" sz="3400">
                <a:solidFill>
                  <a:srgbClr val="285D23"/>
                </a:solidFill>
              </a:rPr>
              <a:t>Kế thừa trong OOP</a:t>
            </a:r>
            <a:endParaRPr b="1" sz="3400">
              <a:solidFill>
                <a:srgbClr val="285D23"/>
              </a:solidFill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4: </a:t>
            </a:r>
            <a:r>
              <a:rPr b="1" lang="en-US" sz="1800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OOP và kế thừa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g3757f78c537_0_24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super()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20" name="Google Shape;120;g3757f78c537_0_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49350" y="1232228"/>
            <a:ext cx="7581900" cy="5133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3757f78c537_0_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47225" y="2279447"/>
            <a:ext cx="5308625" cy="2640050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sp>
        <p:nvSpPr>
          <p:cNvPr id="122" name="Google Shape;122;g3757f78c537_0_24"/>
          <p:cNvSpPr/>
          <p:nvPr/>
        </p:nvSpPr>
        <p:spPr>
          <a:xfrm>
            <a:off x="243712" y="1749525"/>
            <a:ext cx="982150" cy="2867000"/>
          </a:xfrm>
          <a:custGeom>
            <a:rect b="b" l="l" r="r" t="t"/>
            <a:pathLst>
              <a:path extrusionOk="0" h="114680" w="39286">
                <a:moveTo>
                  <a:pt x="39286" y="114680"/>
                </a:moveTo>
                <a:cubicBezTo>
                  <a:pt x="32764" y="102300"/>
                  <a:pt x="2437" y="59512"/>
                  <a:pt x="156" y="40399"/>
                </a:cubicBezTo>
                <a:cubicBezTo>
                  <a:pt x="-2124" y="21286"/>
                  <a:pt x="21362" y="6733"/>
                  <a:pt x="25603" y="0"/>
                </a:cubicBezTo>
              </a:path>
            </a:pathLst>
          </a:custGeom>
          <a:noFill/>
          <a:ln cap="flat" cmpd="sng" w="76200">
            <a:solidFill>
              <a:srgbClr val="FF9700"/>
            </a:solidFill>
            <a:prstDash val="solid"/>
            <a:round/>
            <a:headEnd len="med" w="med" type="oval"/>
            <a:tailEnd len="med" w="med" type="stealth"/>
          </a:ln>
        </p:spPr>
      </p:sp>
      <p:sp>
        <p:nvSpPr>
          <p:cNvPr id="123" name="Google Shape;123;g3757f78c537_0_24"/>
          <p:cNvSpPr/>
          <p:nvPr/>
        </p:nvSpPr>
        <p:spPr>
          <a:xfrm>
            <a:off x="6562813" y="2857225"/>
            <a:ext cx="1866575" cy="1362200"/>
          </a:xfrm>
          <a:custGeom>
            <a:rect b="b" l="l" r="r" t="t"/>
            <a:pathLst>
              <a:path extrusionOk="0" h="54488" w="74663">
                <a:moveTo>
                  <a:pt x="74663" y="54488"/>
                </a:moveTo>
                <a:cubicBezTo>
                  <a:pt x="62688" y="50837"/>
                  <a:pt x="12835" y="41661"/>
                  <a:pt x="2815" y="32580"/>
                </a:cubicBezTo>
                <a:cubicBezTo>
                  <a:pt x="-7205" y="23499"/>
                  <a:pt x="12589" y="5430"/>
                  <a:pt x="14544" y="0"/>
                </a:cubicBezTo>
              </a:path>
            </a:pathLst>
          </a:custGeom>
          <a:noFill/>
          <a:ln cap="flat" cmpd="sng" w="76200">
            <a:solidFill>
              <a:srgbClr val="FF9700"/>
            </a:solidFill>
            <a:prstDash val="solid"/>
            <a:round/>
            <a:headEnd len="med" w="med" type="oval"/>
            <a:tailEnd len="med" w="med" type="stealth"/>
          </a:ln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7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37b5ff0aa2f_0_3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Different Ways of Adding Methods</a:t>
            </a:r>
            <a:endParaRPr>
              <a:solidFill>
                <a:srgbClr val="285D23"/>
              </a:solidFill>
            </a:endParaRPr>
          </a:p>
        </p:txBody>
      </p:sp>
      <p:graphicFrame>
        <p:nvGraphicFramePr>
          <p:cNvPr id="129" name="Google Shape;129;g37b5ff0aa2f_0_3"/>
          <p:cNvGraphicFramePr/>
          <p:nvPr/>
        </p:nvGraphicFramePr>
        <p:xfrm>
          <a:off x="347700" y="12601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{92CE6589-B584-430E-BCD7-8B002130F9EF}</a:tableStyleId>
              </a:tblPr>
              <a:tblGrid>
                <a:gridCol w="2447525"/>
                <a:gridCol w="1556825"/>
                <a:gridCol w="1556825"/>
                <a:gridCol w="1556825"/>
                <a:gridCol w="1549350"/>
                <a:gridCol w="2829250"/>
              </a:tblGrid>
              <a:tr h="614225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Phương pháp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Có dùng prototype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Tối ưu</a:t>
                      </a:r>
                      <a:b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bộ nhớ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Hỗ trợ</a:t>
                      </a:r>
                      <a:b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kế thừa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Khả năng kiểm soát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Ghi chú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34747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Object Literal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❌</a:t>
                      </a:r>
                      <a:endParaRPr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❌</a:t>
                      </a:r>
                      <a:endParaRPr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❌</a:t>
                      </a:r>
                      <a:endParaRPr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Thấp</a:t>
                      </a:r>
                      <a:endParaRPr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Dễ dùng, không tái sử dụng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7475">
                <a:tc vMerge="1"/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 method() { ... } }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vMerge="1"/>
              </a:tr>
              <a:tr h="347475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Gán trực tiếp sau khi tạo object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❌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❌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❌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Thấp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Linh hoạt, nhưng không tối ưu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47475">
                <a:tc vMerge="1"/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obj.method = function() {}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vMerge="1"/>
              </a:tr>
              <a:tr h="39285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Constructor Function + Prototype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Trung bình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Cách truyền thống, hiệu quả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392850">
                <a:tc vMerge="1"/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Constructor.prototype.method =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vMerge="1"/>
              </a:tr>
              <a:tr h="5830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Class Syntax (ES6+)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Cao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Cú pháp hiện đại, dễ đọc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583000">
                <a:tc vMerge="1"/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class { method() { ... } }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vMerge="1"/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3757f78c537_0_29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Different Ways of Adding Methods</a:t>
            </a:r>
            <a:endParaRPr>
              <a:solidFill>
                <a:srgbClr val="285D23"/>
              </a:solidFill>
            </a:endParaRPr>
          </a:p>
        </p:txBody>
      </p:sp>
      <p:graphicFrame>
        <p:nvGraphicFramePr>
          <p:cNvPr id="135" name="Google Shape;135;g3757f78c537_0_29"/>
          <p:cNvGraphicFramePr/>
          <p:nvPr/>
        </p:nvGraphicFramePr>
        <p:xfrm>
          <a:off x="238263" y="9831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{92CE6589-B584-430E-BCD7-8B002130F9EF}</a:tableStyleId>
              </a:tblPr>
              <a:tblGrid>
                <a:gridCol w="3038050"/>
                <a:gridCol w="1514950"/>
                <a:gridCol w="1426450"/>
                <a:gridCol w="1426450"/>
                <a:gridCol w="1426450"/>
                <a:gridCol w="2883125"/>
              </a:tblGrid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Phương pháp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Có dùng prototype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Tối ưu</a:t>
                      </a:r>
                      <a:b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bộ nhớ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Hỗ trợ</a:t>
                      </a:r>
                      <a:b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kế thừa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Khả năng kiểm soát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Ghi chú</a:t>
                      </a:r>
                      <a:endParaRPr b="1"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2286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Object.defineProperty()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❌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❌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Rất cao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Kiểm soát sâu: writable, enumerable…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 vMerge="1"/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defineProperty(obj, 'method',…)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vMerge="1"/>
              </a:tr>
              <a:tr h="2286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Static Method trong Class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b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(trên class)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❌</a:t>
                      </a:r>
                      <a:b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(không kế thừa instance)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Cao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Dùng cho tiện ích, không cần instance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 vMerge="1"/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static method() {}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vMerge="1"/>
              </a:tr>
              <a:tr h="228600"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Private Method (ES2022+)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b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</a:b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(trên prototype)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✅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Rất cao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rowSpan="2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0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Không truy cập được từ bên ngoài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228600">
                <a:tc vMerge="1"/>
                <a:tc gridSpan="4"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 sz="2000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#method() {}</a:t>
                      </a:r>
                      <a:endParaRPr sz="20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 hMerge="1"/>
                <a:tc hMerge="1"/>
                <a:tc hMerge="1"/>
                <a:tc vMerge="1"/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41" name="Google Shape;14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42" name="Google Shape;142;p1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43" name="Google Shape;143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44" name="Google Shape;144;p14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5" name="Google Shape;145;p14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1" name="Google Shape;151;p15"/>
          <p:cNvGrpSpPr/>
          <p:nvPr/>
        </p:nvGrpSpPr>
        <p:grpSpPr>
          <a:xfrm>
            <a:off x="6384686" y="967048"/>
            <a:ext cx="5181682" cy="5791390"/>
            <a:chOff x="2057400" y="1367692"/>
            <a:chExt cx="4713620" cy="5461000"/>
          </a:xfrm>
        </p:grpSpPr>
        <p:pic>
          <p:nvPicPr>
            <p:cNvPr descr="C:\Users\powerpoint.vn\Downloads\gd_d469b81f6980.jpg" id="152" name="Google Shape;152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20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3" name="Google Shape;153;p15"/>
            <p:cNvSpPr/>
            <p:nvPr/>
          </p:nvSpPr>
          <p:spPr>
            <a:xfrm rot="318825">
              <a:off x="2540268" y="2370699"/>
              <a:ext cx="1486890" cy="3760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4" name="Google Shape;154;p15"/>
            <p:cNvSpPr/>
            <p:nvPr/>
          </p:nvSpPr>
          <p:spPr>
            <a:xfrm>
              <a:off x="2767399" y="3273701"/>
              <a:ext cx="1398600" cy="3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5" name="Google Shape;155;p15"/>
            <p:cNvSpPr/>
            <p:nvPr/>
          </p:nvSpPr>
          <p:spPr>
            <a:xfrm rot="-463087">
              <a:off x="4306627" y="1951469"/>
              <a:ext cx="1398368" cy="3472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6" name="Google Shape;156;p15"/>
            <p:cNvSpPr/>
            <p:nvPr/>
          </p:nvSpPr>
          <p:spPr>
            <a:xfrm rot="194062">
              <a:off x="4276096" y="2902350"/>
              <a:ext cx="1398428" cy="3473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57" name="Google Shape;157;p15"/>
          <p:cNvSpPr txBox="1"/>
          <p:nvPr/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00A383"/>
                </a:solidFill>
                <a:latin typeface="Tahoma"/>
                <a:ea typeface="Tahoma"/>
                <a:cs typeface="Tahoma"/>
                <a:sym typeface="Tahoma"/>
              </a:rPr>
              <a:t>Chia nhóm thuyết trình</a:t>
            </a:r>
            <a:endParaRPr b="0" i="0" sz="4400" u="none" cap="none" strike="noStrike">
              <a:solidFill>
                <a:srgbClr val="00A38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8" name="Google Shape;158;p15"/>
          <p:cNvSpPr txBox="1"/>
          <p:nvPr/>
        </p:nvSpPr>
        <p:spPr>
          <a:xfrm>
            <a:off x="1770375" y="1203325"/>
            <a:ext cx="4819500" cy="3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59" name="Google Shape;159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0" name="Google Shape;160;p15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61" name="Google Shape;161;p15"/>
            <p:cNvPicPr preferRelativeResize="0"/>
            <p:nvPr/>
          </p:nvPicPr>
          <p:blipFill rotWithShape="1">
            <a:blip r:embed="rId5">
              <a:alphaModFix/>
            </a:blip>
            <a:srcRect b="0" l="0" r="-6575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2" name="Google Shape;162;p15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68" name="Google Shape;168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16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70" name="Google Shape;170;p16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1" name="Google Shape;171;p16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5.2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p1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5.2</a:t>
            </a:r>
            <a:endParaRPr/>
          </a:p>
        </p:txBody>
      </p:sp>
      <p:sp>
        <p:nvSpPr>
          <p:cNvPr id="177" name="Google Shape;177;p17"/>
          <p:cNvSpPr txBox="1"/>
          <p:nvPr>
            <p:ph idx="4294967295" type="body"/>
          </p:nvPr>
        </p:nvSpPr>
        <p:spPr>
          <a:xfrm>
            <a:off x="1271425" y="1557028"/>
            <a:ext cx="8611800" cy="38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Private Properties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"Pseudo-Private" Properties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The "instanceof" Operator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Built-in Classes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Understanding Object Descriptors</a:t>
            </a:r>
            <a:endParaRPr/>
          </a:p>
        </p:txBody>
      </p:sp>
    </p:spTree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p18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4" name="Google Shape;184;p18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5" name="Google Shape;185;p18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86" name="Google Shape;186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7" name="Google Shape;187;p18"/>
          <p:cNvSpPr txBox="1"/>
          <p:nvPr>
            <p:ph idx="1" type="body"/>
          </p:nvPr>
        </p:nvSpPr>
        <p:spPr>
          <a:xfrm>
            <a:off x="5021600" y="1676400"/>
            <a:ext cx="55701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Introducing Inheritance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Implementing &amp; Using Inheritance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Overriding Methods 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super() 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Different Ways of Adding Methods</a:t>
            </a:r>
            <a:endParaRPr/>
          </a:p>
        </p:txBody>
      </p:sp>
    </p:spTree>
  </p:cSld>
  <p:clrMapOvr>
    <a:masterClrMapping/>
  </p:clrMapOvr>
  <p:transition spd="med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19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" id="193" name="Google Shape;193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94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5.1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5.2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200" y="4156200"/>
            <a:ext cx="4027900" cy="2701800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5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5.1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" name="Google Shape;78;p5"/>
          <p:cNvSpPr/>
          <p:nvPr/>
        </p:nvSpPr>
        <p:spPr>
          <a:xfrm>
            <a:off x="852800" y="2411100"/>
            <a:ext cx="9575700" cy="41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Introducing Inheritance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Implementing &amp; Using Inheritance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Overriding Methods 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super()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Different Ways of Adding Methods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Introducing Inheritance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84" name="Google Shape;8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021053"/>
            <a:ext cx="11887198" cy="54751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57f78c537_0_9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Implementing Inheritance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90" name="Google Shape;90;g3757f78c537_0_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87600" y="1234903"/>
            <a:ext cx="7010400" cy="5219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57f78c537_0_14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Using Inheritance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96" name="Google Shape;96;g3757f78c537_0_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28544" y="0"/>
            <a:ext cx="6263457" cy="6858001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g3757f78c537_0_14"/>
          <p:cNvPicPr preferRelativeResize="0"/>
          <p:nvPr/>
        </p:nvPicPr>
        <p:blipFill rotWithShape="1">
          <a:blip r:embed="rId4">
            <a:alphaModFix/>
          </a:blip>
          <a:srcRect b="6316" l="0" r="0" t="39882"/>
          <a:stretch/>
        </p:blipFill>
        <p:spPr>
          <a:xfrm>
            <a:off x="0" y="4305850"/>
            <a:ext cx="5410999" cy="2552151"/>
          </a:xfrm>
          <a:prstGeom prst="rect">
            <a:avLst/>
          </a:prstGeom>
          <a:noFill/>
          <a:ln>
            <a:noFill/>
          </a:ln>
        </p:spPr>
      </p:pic>
      <p:sp>
        <p:nvSpPr>
          <p:cNvPr id="98" name="Google Shape;98;g3757f78c537_0_14"/>
          <p:cNvSpPr/>
          <p:nvPr/>
        </p:nvSpPr>
        <p:spPr>
          <a:xfrm>
            <a:off x="1357350" y="3826115"/>
            <a:ext cx="4889350" cy="826675"/>
          </a:xfrm>
          <a:custGeom>
            <a:rect b="b" l="l" r="r" t="t"/>
            <a:pathLst>
              <a:path extrusionOk="0" h="33067" w="195574">
                <a:moveTo>
                  <a:pt x="0" y="27402"/>
                </a:moveTo>
                <a:cubicBezTo>
                  <a:pt x="21672" y="22840"/>
                  <a:pt x="97435" y="-917"/>
                  <a:pt x="130031" y="27"/>
                </a:cubicBezTo>
                <a:cubicBezTo>
                  <a:pt x="162627" y="971"/>
                  <a:pt x="184650" y="27560"/>
                  <a:pt x="195574" y="33067"/>
                </a:cubicBezTo>
              </a:path>
            </a:pathLst>
          </a:custGeom>
          <a:noFill/>
          <a:ln cap="flat" cmpd="sng" w="76200">
            <a:solidFill>
              <a:srgbClr val="FF9700"/>
            </a:solidFill>
            <a:prstDash val="solid"/>
            <a:round/>
            <a:headEnd len="med" w="med" type="oval"/>
            <a:tailEnd len="med" w="med" type="stealth"/>
          </a:ln>
        </p:spPr>
      </p:sp>
      <p:pic>
        <p:nvPicPr>
          <p:cNvPr id="99" name="Google Shape;99;g3757f78c537_0_14"/>
          <p:cNvPicPr preferRelativeResize="0"/>
          <p:nvPr/>
        </p:nvPicPr>
        <p:blipFill rotWithShape="1">
          <a:blip r:embed="rId5">
            <a:alphaModFix/>
          </a:blip>
          <a:srcRect b="75200" l="0" r="45861" t="0"/>
          <a:stretch/>
        </p:blipFill>
        <p:spPr>
          <a:xfrm>
            <a:off x="627350" y="1306200"/>
            <a:ext cx="3795425" cy="1294425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g3757f78c537_0_14"/>
          <p:cNvSpPr/>
          <p:nvPr/>
        </p:nvSpPr>
        <p:spPr>
          <a:xfrm>
            <a:off x="2707425" y="362150"/>
            <a:ext cx="7321150" cy="1064900"/>
          </a:xfrm>
          <a:custGeom>
            <a:rect b="b" l="l" r="r" t="t"/>
            <a:pathLst>
              <a:path extrusionOk="0" h="42596" w="292846">
                <a:moveTo>
                  <a:pt x="0" y="42596"/>
                </a:moveTo>
                <a:cubicBezTo>
                  <a:pt x="46130" y="41390"/>
                  <a:pt x="233500" y="42458"/>
                  <a:pt x="276778" y="35359"/>
                </a:cubicBezTo>
                <a:cubicBezTo>
                  <a:pt x="320056" y="28260"/>
                  <a:pt x="262520" y="5893"/>
                  <a:pt x="259668" y="0"/>
                </a:cubicBezTo>
              </a:path>
            </a:pathLst>
          </a:custGeom>
          <a:noFill/>
          <a:ln cap="flat" cmpd="sng" w="76200">
            <a:solidFill>
              <a:srgbClr val="FF9700"/>
            </a:solidFill>
            <a:prstDash val="solid"/>
            <a:round/>
            <a:headEnd len="med" w="med" type="oval"/>
            <a:tailEnd len="med" w="med" type="stealth"/>
          </a:ln>
        </p:spPr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94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1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1</a:t>
            </a:r>
            <a:endParaRPr/>
          </a:p>
        </p:txBody>
      </p:sp>
      <p:pic>
        <p:nvPicPr>
          <p:cNvPr descr="Picture 3" id="107" name="Google Shape;10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1"/>
          <p:cNvSpPr txBox="1"/>
          <p:nvPr/>
        </p:nvSpPr>
        <p:spPr>
          <a:xfrm>
            <a:off x="489525" y="1574050"/>
            <a:ext cx="8410800" cy="1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Font typeface="Tahoma"/>
              <a:buChar char="▪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Cập nhật tất cả các class ProductItem, ProductList bằng cách kế thừa class Component</a:t>
            </a:r>
            <a:endParaRPr b="1" i="0" sz="28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757f78c537_0_19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Overriding Methods 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14" name="Google Shape;114;g3757f78c537_0_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518699" y="1477675"/>
            <a:ext cx="6179474" cy="41196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2025-08-06T12:51:17Z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